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Raleway" pitchFamily="2" charset="77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1DB2896-1D7D-4AAC-8804-F36F07D6D9D3}">
  <a:tblStyle styleId="{B1DB2896-1D7D-4AAC-8804-F36F07D6D9D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4643"/>
  </p:normalViewPr>
  <p:slideViewPr>
    <p:cSldViewPr snapToGrid="0">
      <p:cViewPr varScale="1">
        <p:scale>
          <a:sx n="160" d="100"/>
          <a:sy n="160" d="100"/>
        </p:scale>
        <p:origin x="656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c79823786f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c79823786f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8103a65fb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8103a65fb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8103a65fb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8103a65fb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c88f82767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c88f82767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c89534bb7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c89534bb7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c79823786f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c79823786f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c79823786f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c79823786f_0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c79823786f_0_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c79823786f_0_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c79823786f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c79823786f_0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c79823786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c79823786f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c79823786f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c79823786f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c79823786f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c79823786f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c79823786f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c79823786f_1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uhsd.or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emuhsd.org/synergyportal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ZcifTNQo4WnyoPyvWQxZh0MvQDdY2Z_j/vie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uhsd.org/mvh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78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80" dirty="0"/>
              <a:t>The Roadmap to High School</a:t>
            </a:r>
            <a:endParaRPr sz="298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80" dirty="0"/>
              <a:t>The Enrollment Process 2025-2026</a:t>
            </a:r>
            <a:endParaRPr sz="2980" dirty="0"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480150" y="2703200"/>
            <a:ext cx="8183700" cy="15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806"/>
              <a:buFont typeface="Arial"/>
              <a:buNone/>
            </a:pPr>
            <a:r>
              <a:rPr lang="en">
                <a:solidFill>
                  <a:srgbClr val="FFE599"/>
                </a:solidFill>
              </a:rPr>
              <a:t>J</a:t>
            </a:r>
            <a:r>
              <a:rPr lang="en" sz="2988">
                <a:solidFill>
                  <a:srgbClr val="FFE599"/>
                </a:solidFill>
              </a:rPr>
              <a:t>ose Bañas Principal</a:t>
            </a:r>
            <a:endParaRPr sz="2988">
              <a:solidFill>
                <a:srgbClr val="FFE5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88">
                <a:solidFill>
                  <a:srgbClr val="FFE599"/>
                </a:solidFill>
              </a:rPr>
              <a:t>Oscar Gomez, Assistant Principal</a:t>
            </a:r>
            <a:endParaRPr sz="2988">
              <a:solidFill>
                <a:srgbClr val="FFE5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88">
                <a:solidFill>
                  <a:srgbClr val="FFE599"/>
                </a:solidFill>
              </a:rPr>
              <a:t>Allende Palma-Saracho, Assistant Principal</a:t>
            </a:r>
            <a:endParaRPr sz="2988">
              <a:solidFill>
                <a:srgbClr val="FFE5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88">
                <a:solidFill>
                  <a:srgbClr val="FFE599"/>
                </a:solidFill>
              </a:rPr>
              <a:t>Matiana Pimentel, Community Liaison</a:t>
            </a:r>
            <a:endParaRPr sz="2988">
              <a:solidFill>
                <a:srgbClr val="FFE5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88">
              <a:solidFill>
                <a:srgbClr val="FFE5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E599"/>
                </a:solidFill>
              </a:rPr>
              <a:t>Mountain View High School</a:t>
            </a:r>
            <a:endParaRPr b="1">
              <a:solidFill>
                <a:srgbClr val="FFE599"/>
              </a:solidFill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3750" y="786150"/>
            <a:ext cx="1785599" cy="178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236750" y="89000"/>
            <a:ext cx="8520600" cy="10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 Monte Union High School District Website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www.emuhsd.org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001800"/>
            <a:ext cx="8785577" cy="398929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2"/>
          <p:cNvSpPr/>
          <p:nvPr/>
        </p:nvSpPr>
        <p:spPr>
          <a:xfrm>
            <a:off x="6099225" y="2633050"/>
            <a:ext cx="1236600" cy="3093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  <a:highlight>
                <a:schemeClr val="accent6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Access for All </a:t>
            </a:r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en">
                <a:solidFill>
                  <a:schemeClr val="dk2"/>
                </a:solidFill>
              </a:rPr>
              <a:t>All incoming students will receive a Chromebook for grades 9-12</a:t>
            </a:r>
            <a:endParaRPr>
              <a:solidFill>
                <a:schemeClr val="dk2"/>
              </a:solidFill>
            </a:endParaRPr>
          </a:p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en">
                <a:solidFill>
                  <a:schemeClr val="dk2"/>
                </a:solidFill>
              </a:rPr>
              <a:t>Each student will be assigned an El Monte Union High School Google email address and password</a:t>
            </a:r>
            <a:endParaRPr>
              <a:solidFill>
                <a:schemeClr val="dk2"/>
              </a:solidFill>
            </a:endParaRPr>
          </a:p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en">
                <a:solidFill>
                  <a:schemeClr val="dk2"/>
                </a:solidFill>
              </a:rPr>
              <a:t>Students should not change their passwords once assigned</a:t>
            </a:r>
            <a:endParaRPr>
              <a:solidFill>
                <a:schemeClr val="dk2"/>
              </a:solidFill>
            </a:endParaRPr>
          </a:p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en">
                <a:solidFill>
                  <a:schemeClr val="dk2"/>
                </a:solidFill>
              </a:rPr>
              <a:t>All students will be provided with a personalized identification number (ID)</a:t>
            </a:r>
            <a:endParaRPr>
              <a:solidFill>
                <a:schemeClr val="dk2"/>
              </a:solidFill>
            </a:endParaRPr>
          </a:p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en">
                <a:solidFill>
                  <a:schemeClr val="dk2"/>
                </a:solidFill>
              </a:rPr>
              <a:t>Students will complete the </a:t>
            </a:r>
            <a:r>
              <a:rPr lang="en" b="1">
                <a:solidFill>
                  <a:schemeClr val="dk2"/>
                </a:solidFill>
              </a:rPr>
              <a:t>Student Technology Usage </a:t>
            </a:r>
            <a:r>
              <a:rPr lang="en">
                <a:solidFill>
                  <a:schemeClr val="dk2"/>
                </a:solidFill>
              </a:rPr>
              <a:t>form prior to receiving their Chromebooks before the start of Summer School</a:t>
            </a:r>
            <a:endParaRPr>
              <a:solidFill>
                <a:schemeClr val="dk2"/>
              </a:solidFill>
            </a:endParaRPr>
          </a:p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en">
                <a:solidFill>
                  <a:schemeClr val="dk2"/>
                </a:solidFill>
              </a:rPr>
              <a:t>Communication will take place through student and parent emails.</a:t>
            </a:r>
            <a:endParaRPr>
              <a:solidFill>
                <a:schemeClr val="dk2"/>
              </a:solidFill>
            </a:endParaRPr>
          </a:p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en">
                <a:solidFill>
                  <a:schemeClr val="dk2"/>
                </a:solidFill>
              </a:rPr>
              <a:t>Students can also apply for free Mifi devices for WiFi service at home.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4000" y="178431"/>
            <a:ext cx="4527602" cy="304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6838" y="3288875"/>
            <a:ext cx="3721924" cy="155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5575" y="86800"/>
            <a:ext cx="4459575" cy="1236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2950" y="2226825"/>
            <a:ext cx="3292436" cy="2636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4"/>
          <p:cNvSpPr txBox="1"/>
          <p:nvPr/>
        </p:nvSpPr>
        <p:spPr>
          <a:xfrm>
            <a:off x="440425" y="365800"/>
            <a:ext cx="3677400" cy="31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u="sng">
                <a:latin typeface="Source Sans Pro"/>
                <a:ea typeface="Source Sans Pro"/>
                <a:cs typeface="Source Sans Pro"/>
                <a:sym typeface="Source Sans Pro"/>
              </a:rPr>
              <a:t>SYNERGY Online Portals</a:t>
            </a:r>
            <a:endParaRPr sz="1900" b="1" u="sng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Source Sans Pro"/>
              <a:buChar char="●"/>
            </a:pPr>
            <a:r>
              <a:rPr lang="en" sz="1900">
                <a:latin typeface="Source Sans Pro"/>
                <a:ea typeface="Source Sans Pro"/>
                <a:cs typeface="Source Sans Pro"/>
                <a:sym typeface="Source Sans Pro"/>
              </a:rPr>
              <a:t>Parent online portal is called </a:t>
            </a:r>
            <a:r>
              <a:rPr lang="en" sz="1900" b="1">
                <a:latin typeface="Source Sans Pro"/>
                <a:ea typeface="Source Sans Pro"/>
                <a:cs typeface="Source Sans Pro"/>
                <a:sym typeface="Source Sans Pro"/>
              </a:rPr>
              <a:t>Parent Vue</a:t>
            </a:r>
            <a:endParaRPr sz="1900"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Source Sans Pro"/>
              <a:buChar char="●"/>
            </a:pPr>
            <a:r>
              <a:rPr lang="en" sz="1900">
                <a:latin typeface="Source Sans Pro"/>
                <a:ea typeface="Source Sans Pro"/>
                <a:cs typeface="Source Sans Pro"/>
                <a:sym typeface="Source Sans Pro"/>
              </a:rPr>
              <a:t>Student online portal is called </a:t>
            </a:r>
            <a:r>
              <a:rPr lang="en" sz="1900" b="1">
                <a:latin typeface="Source Sans Pro"/>
                <a:ea typeface="Source Sans Pro"/>
                <a:cs typeface="Source Sans Pro"/>
                <a:sym typeface="Source Sans Pro"/>
              </a:rPr>
              <a:t>StudentVue</a:t>
            </a:r>
            <a:endParaRPr sz="1900"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Source Sans Pro"/>
              <a:buChar char="●"/>
            </a:pPr>
            <a:r>
              <a:rPr lang="en" sz="1900">
                <a:latin typeface="Source Sans Pro"/>
                <a:ea typeface="Source Sans Pro"/>
                <a:cs typeface="Source Sans Pro"/>
                <a:sym typeface="Source Sans Pro"/>
              </a:rPr>
              <a:t>Students and parents can access student grades, attendance, contact teachers, request transcript and health information</a:t>
            </a:r>
            <a:endParaRPr sz="19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36" name="Google Shape;13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3175" y="3398800"/>
            <a:ext cx="4609449" cy="166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4"/>
          <p:cNvSpPr txBox="1"/>
          <p:nvPr/>
        </p:nvSpPr>
        <p:spPr>
          <a:xfrm>
            <a:off x="5115375" y="1536900"/>
            <a:ext cx="3841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chemeClr val="dk2"/>
                </a:solidFill>
                <a:highlight>
                  <a:srgbClr val="FFFFFF"/>
                </a:highlight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www.emuhsd.org/synergyportal</a:t>
            </a:r>
            <a:endParaRPr sz="2100" b="1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>
            <a:spLocks noGrp="1"/>
          </p:cNvSpPr>
          <p:nvPr>
            <p:ph type="title"/>
          </p:nvPr>
        </p:nvSpPr>
        <p:spPr>
          <a:xfrm>
            <a:off x="-96000" y="212625"/>
            <a:ext cx="4767000" cy="111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20" dirty="0"/>
              <a:t>OLR: Online Registration 2024-2025</a:t>
            </a:r>
            <a:endParaRPr sz="2820" dirty="0"/>
          </a:p>
        </p:txBody>
      </p:sp>
      <p:sp>
        <p:nvSpPr>
          <p:cNvPr id="143" name="Google Shape;143;p25"/>
          <p:cNvSpPr txBox="1">
            <a:spLocks noGrp="1"/>
          </p:cNvSpPr>
          <p:nvPr>
            <p:ph type="body" idx="2"/>
          </p:nvPr>
        </p:nvSpPr>
        <p:spPr>
          <a:xfrm>
            <a:off x="102275" y="1282125"/>
            <a:ext cx="41175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77500" lnSpcReduction="20000"/>
          </a:bodyPr>
          <a:lstStyle/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en" dirty="0">
                <a:solidFill>
                  <a:schemeClr val="dk2"/>
                </a:solidFill>
              </a:rPr>
              <a:t>The parent online registration portal will begin </a:t>
            </a:r>
            <a:r>
              <a:rPr lang="en" b="1" dirty="0">
                <a:solidFill>
                  <a:schemeClr val="dk2"/>
                </a:solidFill>
              </a:rPr>
              <a:t>Spring 2025. Registration August 2025.</a:t>
            </a:r>
            <a:endParaRPr dirty="0">
              <a:solidFill>
                <a:schemeClr val="dk2"/>
              </a:solidFill>
            </a:endParaRP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en" dirty="0">
                <a:solidFill>
                  <a:schemeClr val="dk2"/>
                </a:solidFill>
              </a:rPr>
              <a:t>All incoming 9th grade parents will receive an activation code to complete the Fall 2025-2026 registration.</a:t>
            </a:r>
            <a:endParaRPr dirty="0">
              <a:solidFill>
                <a:schemeClr val="dk2"/>
              </a:solidFill>
            </a:endParaRP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en" dirty="0">
                <a:solidFill>
                  <a:schemeClr val="dk2"/>
                </a:solidFill>
              </a:rPr>
              <a:t>Parents will need to create a parent account on Synergy </a:t>
            </a:r>
            <a:r>
              <a:rPr lang="en" dirty="0" err="1">
                <a:solidFill>
                  <a:schemeClr val="dk2"/>
                </a:solidFill>
              </a:rPr>
              <a:t>ParentVue</a:t>
            </a:r>
            <a:r>
              <a:rPr lang="en" dirty="0">
                <a:solidFill>
                  <a:schemeClr val="dk2"/>
                </a:solidFill>
              </a:rPr>
              <a:t> application.</a:t>
            </a:r>
            <a:endParaRPr dirty="0">
              <a:solidFill>
                <a:schemeClr val="dk2"/>
              </a:solidFill>
            </a:endParaRP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en" dirty="0">
                <a:solidFill>
                  <a:schemeClr val="dk2"/>
                </a:solidFill>
              </a:rPr>
              <a:t>Parents will update the following information: </a:t>
            </a:r>
            <a:r>
              <a:rPr lang="en" b="1" dirty="0">
                <a:solidFill>
                  <a:schemeClr val="dk2"/>
                </a:solidFill>
              </a:rPr>
              <a:t>Parent/Guardian information, review home address, telephone number, parent email address, emergency contact information, food services, health information, immunizations</a:t>
            </a:r>
            <a:endParaRPr b="1" dirty="0">
              <a:solidFill>
                <a:schemeClr val="dk2"/>
              </a:solidFill>
            </a:endParaRPr>
          </a:p>
          <a:p>
            <a:pPr marL="457200" lvl="0" indent="-31718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en" dirty="0">
                <a:solidFill>
                  <a:schemeClr val="dk2"/>
                </a:solidFill>
              </a:rPr>
              <a:t>Incoming 9th grade student from MVSD are considered </a:t>
            </a:r>
            <a:r>
              <a:rPr lang="en" b="1" dirty="0">
                <a:solidFill>
                  <a:schemeClr val="dk2"/>
                </a:solidFill>
              </a:rPr>
              <a:t>returning students</a:t>
            </a:r>
            <a:r>
              <a:rPr lang="en" dirty="0">
                <a:solidFill>
                  <a:schemeClr val="dk2"/>
                </a:solidFill>
              </a:rPr>
              <a:t> not new.</a:t>
            </a:r>
            <a:endParaRPr dirty="0">
              <a:solidFill>
                <a:schemeClr val="dk2"/>
              </a:solidFill>
            </a:endParaRPr>
          </a:p>
        </p:txBody>
      </p:sp>
      <p:pic>
        <p:nvPicPr>
          <p:cNvPr id="144" name="Google Shape;1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4675" y="375600"/>
            <a:ext cx="2674876" cy="2395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5"/>
          <p:cNvSpPr/>
          <p:nvPr/>
        </p:nvSpPr>
        <p:spPr>
          <a:xfrm rot="1780408">
            <a:off x="5918625" y="1492559"/>
            <a:ext cx="447828" cy="25757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6" name="Google Shape;14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7014" y="3014750"/>
            <a:ext cx="2716900" cy="187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>
            <a:spLocks noGrp="1"/>
          </p:cNvSpPr>
          <p:nvPr>
            <p:ph type="title"/>
          </p:nvPr>
        </p:nvSpPr>
        <p:spPr>
          <a:xfrm>
            <a:off x="265500" y="3120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MVHS Bell Schedule</a:t>
            </a:r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53" name="Google Shape;153;p26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Block Schedule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Purple Days: Periods 1, 3, 5 &amp; 7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Gold Days: Periods 2, 4, 6, 7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3375" y="843000"/>
            <a:ext cx="4209249" cy="291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159300" y="445025"/>
            <a:ext cx="8520600" cy="11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Agenda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159300" y="1152475"/>
            <a:ext cx="5742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Introductions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Timeline of Events (Roadmap to High School)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en">
                <a:solidFill>
                  <a:schemeClr val="dk1"/>
                </a:solidFill>
              </a:rPr>
              <a:t>Open House: Program Showcase for Students and Parents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en">
                <a:solidFill>
                  <a:schemeClr val="dk1"/>
                </a:solidFill>
              </a:rPr>
              <a:t>8th Grade Preview Day: 8th Graders Visit High Schools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en">
                <a:solidFill>
                  <a:schemeClr val="dk1"/>
                </a:solidFill>
              </a:rPr>
              <a:t>Pre-Registration Day: Class Selection Day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</a:pPr>
            <a:r>
              <a:rPr lang="en">
                <a:solidFill>
                  <a:schemeClr val="dk1"/>
                </a:solidFill>
              </a:rPr>
              <a:t>Registration Day: Official Enrollment &amp; Pick up School Supplies</a:t>
            </a:r>
            <a:endParaRPr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Question &amp; Answer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67" name="Google Shape;67;p14" descr="Screen Shot 2016-02-04 at 10.13.48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54000" y="332925"/>
            <a:ext cx="2677075" cy="447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257850" y="175700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 to MVHS</a:t>
            </a:r>
            <a:endParaRPr/>
          </a:p>
        </p:txBody>
      </p:sp>
      <p:pic>
        <p:nvPicPr>
          <p:cNvPr id="73" name="Google Shape;73;p15" title="MVHS 8th Grade day and Board Meeting_v1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39475" y="722575"/>
            <a:ext cx="5665050" cy="424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426050" y="7175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Spanish Language Placement Exam</a:t>
            </a:r>
            <a:endParaRPr/>
          </a:p>
        </p:txBody>
      </p:sp>
      <p:sp>
        <p:nvSpPr>
          <p:cNvPr id="79" name="Google Shape;79;p16"/>
          <p:cNvSpPr txBox="1"/>
          <p:nvPr/>
        </p:nvSpPr>
        <p:spPr>
          <a:xfrm>
            <a:off x="507725" y="955150"/>
            <a:ext cx="48858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u="sng" dirty="0">
                <a:latin typeface="Source Sans Pro"/>
                <a:ea typeface="Source Sans Pro"/>
                <a:cs typeface="Source Sans Pro"/>
                <a:sym typeface="Source Sans Pro"/>
              </a:rPr>
              <a:t>Dates</a:t>
            </a:r>
            <a:endParaRPr sz="2100" b="1" u="sng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latin typeface="Source Sans Pro"/>
                <a:ea typeface="Source Sans Pro"/>
                <a:cs typeface="Source Sans Pro"/>
                <a:sym typeface="Source Sans Pro"/>
              </a:rPr>
              <a:t>Parkview:		12/12/2024</a:t>
            </a:r>
            <a:endParaRPr sz="21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latin typeface="Source Sans Pro"/>
                <a:ea typeface="Source Sans Pro"/>
                <a:cs typeface="Source Sans Pro"/>
                <a:sym typeface="Source Sans Pro"/>
              </a:rPr>
              <a:t>Twin Lakes:		12/11/2024</a:t>
            </a:r>
            <a:endParaRPr sz="21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Purpose of Exam: Proper class placement</a:t>
            </a:r>
            <a:endParaRPr sz="2100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Source Sans Pro"/>
              <a:buChar char="●"/>
            </a:pPr>
            <a:r>
              <a:rPr lang="en" sz="21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Spanish 1P (non-native speaker)</a:t>
            </a:r>
            <a:endParaRPr sz="2100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Source Sans Pro"/>
              <a:buChar char="●"/>
            </a:pPr>
            <a:r>
              <a:rPr lang="en" sz="21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Spanish 2P (non-native speakers)</a:t>
            </a:r>
            <a:endParaRPr sz="2100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Source Sans Pro"/>
              <a:buChar char="●"/>
            </a:pPr>
            <a:r>
              <a:rPr lang="en" sz="21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Spanish 1X (native </a:t>
            </a:r>
            <a:r>
              <a:rPr lang="en" sz="2100" dirty="0" err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spanish</a:t>
            </a:r>
            <a:r>
              <a:rPr lang="en" sz="21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speakers)</a:t>
            </a:r>
            <a:endParaRPr sz="2100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Source Sans Pro"/>
              <a:buChar char="●"/>
            </a:pPr>
            <a:r>
              <a:rPr lang="en" sz="21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Spanish 2X (native </a:t>
            </a:r>
            <a:r>
              <a:rPr lang="en" sz="2100" dirty="0" err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spanish</a:t>
            </a:r>
            <a:r>
              <a:rPr lang="en" sz="2100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speakers)</a:t>
            </a:r>
            <a:endParaRPr sz="21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206400" y="200350"/>
            <a:ext cx="4020300" cy="141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200" dirty="0"/>
              <a:t>8th grade High School Preview Day </a:t>
            </a:r>
            <a:endParaRPr sz="2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900" dirty="0"/>
              <a:t>January 17, 2025</a:t>
            </a:r>
            <a:endParaRPr sz="19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900" dirty="0"/>
              <a:t>9am - 12pm @ Mountain View HS</a:t>
            </a:r>
            <a:endParaRPr sz="1900" dirty="0"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2"/>
          </p:nvPr>
        </p:nvSpPr>
        <p:spPr>
          <a:xfrm>
            <a:off x="97500" y="1581575"/>
            <a:ext cx="4238100" cy="320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lnSpcReduction="10000"/>
          </a:bodyPr>
          <a:lstStyle/>
          <a:p>
            <a:pPr marL="457200" lvl="0" indent="-330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8th grade students from </a:t>
            </a:r>
            <a:r>
              <a:rPr lang="en" sz="1600" b="1">
                <a:solidFill>
                  <a:schemeClr val="dk2"/>
                </a:solidFill>
              </a:rPr>
              <a:t>Parkview</a:t>
            </a:r>
            <a:r>
              <a:rPr lang="en" sz="1600">
                <a:solidFill>
                  <a:schemeClr val="dk2"/>
                </a:solidFill>
              </a:rPr>
              <a:t>, </a:t>
            </a:r>
            <a:r>
              <a:rPr lang="en" sz="1600" b="1">
                <a:solidFill>
                  <a:schemeClr val="dk2"/>
                </a:solidFill>
              </a:rPr>
              <a:t>Twin Lakes</a:t>
            </a:r>
            <a:r>
              <a:rPr lang="en" sz="1600">
                <a:solidFill>
                  <a:schemeClr val="dk2"/>
                </a:solidFill>
              </a:rPr>
              <a:t>, and </a:t>
            </a:r>
            <a:r>
              <a:rPr lang="en" sz="1600" b="1">
                <a:solidFill>
                  <a:schemeClr val="dk2"/>
                </a:solidFill>
              </a:rPr>
              <a:t>Monte Vista</a:t>
            </a:r>
            <a:r>
              <a:rPr lang="en" sz="1600">
                <a:solidFill>
                  <a:schemeClr val="dk2"/>
                </a:solidFill>
              </a:rPr>
              <a:t> will be transported to Mountain View High School to preview our school programs.</a:t>
            </a:r>
            <a:endParaRPr sz="1600">
              <a:solidFill>
                <a:schemeClr val="dk2"/>
              </a:solidFill>
            </a:endParaRPr>
          </a:p>
          <a:p>
            <a:pPr marL="457200" lvl="0" indent="-330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Campus tours</a:t>
            </a:r>
            <a:endParaRPr sz="1600">
              <a:solidFill>
                <a:schemeClr val="dk2"/>
              </a:solidFill>
            </a:endParaRPr>
          </a:p>
          <a:p>
            <a:pPr marL="457200" lvl="0" indent="-330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Performing Arts performances</a:t>
            </a:r>
            <a:endParaRPr sz="1600">
              <a:solidFill>
                <a:schemeClr val="dk2"/>
              </a:solidFill>
            </a:endParaRPr>
          </a:p>
          <a:p>
            <a:pPr marL="457200" lvl="0" indent="-330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School clubs and athletic team fair</a:t>
            </a:r>
            <a:endParaRPr sz="1600">
              <a:solidFill>
                <a:schemeClr val="dk2"/>
              </a:solidFill>
            </a:endParaRPr>
          </a:p>
          <a:p>
            <a:pPr marL="457200" lvl="0" indent="-330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Walk through our CTE programs (Teacher Preparation Academy, VISTA Video Production Academy, Banking, Culinary Arts, Zoo Crew)</a:t>
            </a:r>
            <a:endParaRPr sz="1600">
              <a:solidFill>
                <a:schemeClr val="dk2"/>
              </a:solidFill>
            </a:endParaRPr>
          </a:p>
          <a:p>
            <a:pPr marL="457200" lvl="0" indent="-330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Sign Ups for AVID, Academies, and more.</a:t>
            </a:r>
            <a:endParaRPr sz="1600">
              <a:solidFill>
                <a:schemeClr val="dk2"/>
              </a:solidFill>
            </a:endParaRPr>
          </a:p>
          <a:p>
            <a:pPr marL="457200" lvl="0" indent="-330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9:00 a.m. to 12:00 p.m.</a:t>
            </a:r>
            <a:endParaRPr sz="1600">
              <a:solidFill>
                <a:schemeClr val="dk2"/>
              </a:solidFill>
            </a:endParaRPr>
          </a:p>
          <a:p>
            <a:pPr marL="457200" lvl="0" indent="-3302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Lunch provided</a:t>
            </a:r>
            <a:endParaRPr sz="1600">
              <a:solidFill>
                <a:schemeClr val="dk2"/>
              </a:solidFill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2425" y="358075"/>
            <a:ext cx="2229898" cy="1372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2425" y="3645292"/>
            <a:ext cx="2229898" cy="1211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80300" y="2050053"/>
            <a:ext cx="2229898" cy="12428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309125" y="190900"/>
            <a:ext cx="8520600" cy="14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6190"/>
              <a:buFont typeface="Arial"/>
              <a:buNone/>
            </a:pPr>
            <a:r>
              <a:rPr lang="en" sz="4200"/>
              <a:t>EMUHSD Pre-Registration Dates 2024-2025 school year</a:t>
            </a:r>
            <a:endParaRPr/>
          </a:p>
        </p:txBody>
      </p:sp>
      <p:graphicFrame>
        <p:nvGraphicFramePr>
          <p:cNvPr id="94" name="Google Shape;94;p18"/>
          <p:cNvGraphicFramePr/>
          <p:nvPr>
            <p:extLst>
              <p:ext uri="{D42A27DB-BD31-4B8C-83A1-F6EECF244321}">
                <p14:modId xmlns:p14="http://schemas.microsoft.com/office/powerpoint/2010/main" val="2705667655"/>
              </p:ext>
            </p:extLst>
          </p:nvPr>
        </p:nvGraphicFramePr>
        <p:xfrm>
          <a:off x="89125" y="1972825"/>
          <a:ext cx="8965800" cy="2613950"/>
        </p:xfrm>
        <a:graphic>
          <a:graphicData uri="http://schemas.openxmlformats.org/drawingml/2006/table">
            <a:tbl>
              <a:tblPr>
                <a:noFill/>
                <a:tableStyleId>{B1DB2896-1D7D-4AAC-8804-F36F07D6D9D3}</a:tableStyleId>
              </a:tblPr>
              <a:tblGrid>
                <a:gridCol w="3014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1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Feeder School</a:t>
                      </a:r>
                      <a:endParaRPr sz="19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Receiving School</a:t>
                      </a:r>
                      <a:endParaRPr sz="19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Pre-Registration Dates</a:t>
                      </a:r>
                      <a:endParaRPr sz="1900" b="1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Parkview  MVSD</a:t>
                      </a:r>
                      <a:endParaRPr sz="1200" b="1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MVHS, SEMHS, EMHS</a:t>
                      </a:r>
                      <a:endParaRPr sz="1200" b="1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1/24/2024</a:t>
                      </a:r>
                      <a:endParaRPr sz="1200" b="1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Monte Vista  MVSD</a:t>
                      </a:r>
                      <a:endParaRPr sz="1200" b="1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MVHS, SEMHS, EMHS</a:t>
                      </a:r>
                      <a:endParaRPr sz="1200" b="1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1/21/2024</a:t>
                      </a:r>
                      <a:endParaRPr sz="1200" b="1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4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Twin Lakes MVSD</a:t>
                      </a:r>
                      <a:endParaRPr sz="1200" b="1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MVHS, EMHS</a:t>
                      </a:r>
                      <a:endParaRPr sz="1200" b="1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 dirty="0">
                          <a:solidFill>
                            <a:schemeClr val="lt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1/28/2024</a:t>
                      </a:r>
                      <a:endParaRPr sz="1200" b="1" dirty="0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281900" y="175725"/>
            <a:ext cx="4045200" cy="104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30745"/>
              <a:buNone/>
            </a:pPr>
            <a:r>
              <a:rPr lang="en" sz="3220" dirty="0"/>
              <a:t>Pre-Registration Process 2025-2026</a:t>
            </a:r>
            <a:endParaRPr sz="3220" dirty="0"/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2"/>
          </p:nvPr>
        </p:nvSpPr>
        <p:spPr>
          <a:xfrm>
            <a:off x="130300" y="1217924"/>
            <a:ext cx="4319700" cy="39255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Source Sans Pro"/>
              <a:buChar char="●"/>
            </a:pPr>
            <a:r>
              <a:rPr lang="en" sz="1500" dirty="0">
                <a:solidFill>
                  <a:schemeClr val="dk2"/>
                </a:solidFill>
              </a:rPr>
              <a:t>Students meet in person with their Guidance Counselor.</a:t>
            </a:r>
            <a:endParaRPr sz="1500" dirty="0">
              <a:solidFill>
                <a:schemeClr val="dk2"/>
              </a:solidFill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Source Sans Pro"/>
              <a:buChar char="●"/>
            </a:pPr>
            <a:r>
              <a:rPr lang="en" sz="1500" dirty="0">
                <a:solidFill>
                  <a:schemeClr val="dk2"/>
                </a:solidFill>
              </a:rPr>
              <a:t>Counselors are based on alphabetical order of students’ last names</a:t>
            </a:r>
            <a:endParaRPr sz="1500" dirty="0">
              <a:solidFill>
                <a:schemeClr val="dk2"/>
              </a:solidFill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Source Sans Pro"/>
              <a:buChar char="●"/>
            </a:pPr>
            <a:r>
              <a:rPr lang="en" sz="1500" dirty="0">
                <a:solidFill>
                  <a:schemeClr val="dk2"/>
                </a:solidFill>
              </a:rPr>
              <a:t>Class selection is based on teacher recommendation for core classes: English, Math, Science, PE, Ethnic Studies/Health</a:t>
            </a:r>
            <a:endParaRPr sz="1500" dirty="0">
              <a:solidFill>
                <a:schemeClr val="dk2"/>
              </a:solidFill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Source Sans Pro"/>
              <a:buChar char="●"/>
            </a:pPr>
            <a:r>
              <a:rPr lang="en" sz="1500" dirty="0">
                <a:solidFill>
                  <a:schemeClr val="dk2"/>
                </a:solidFill>
              </a:rPr>
              <a:t>Freshmen students can select up to 3 electives</a:t>
            </a:r>
            <a:endParaRPr sz="1500" dirty="0">
              <a:solidFill>
                <a:schemeClr val="dk2"/>
              </a:solidFill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Source Sans Pro"/>
              <a:buChar char="●"/>
            </a:pPr>
            <a:r>
              <a:rPr lang="en" sz="1500" dirty="0">
                <a:solidFill>
                  <a:schemeClr val="dk2"/>
                </a:solidFill>
              </a:rPr>
              <a:t>All Freshmen must be enrolled in 7 classes</a:t>
            </a:r>
            <a:endParaRPr sz="1500" dirty="0">
              <a:solidFill>
                <a:schemeClr val="dk2"/>
              </a:solidFill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Source Sans Pro"/>
              <a:buChar char="●"/>
            </a:pPr>
            <a:r>
              <a:rPr lang="en" sz="1500" dirty="0">
                <a:solidFill>
                  <a:schemeClr val="dk2"/>
                </a:solidFill>
              </a:rPr>
              <a:t>Student will also enroll in Summer School 2025</a:t>
            </a:r>
            <a:endParaRPr sz="1500" dirty="0">
              <a:solidFill>
                <a:schemeClr val="dk2"/>
              </a:solidFill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Source Sans Pro"/>
              <a:buChar char="●"/>
            </a:pPr>
            <a:r>
              <a:rPr lang="en" sz="1500" dirty="0">
                <a:solidFill>
                  <a:schemeClr val="dk2"/>
                </a:solidFill>
              </a:rPr>
              <a:t>8th grade students will be enrolled in Math courses: Math readiness, or Math readiness based on 8th grade teacher recommendation</a:t>
            </a:r>
            <a:endParaRPr sz="1500" dirty="0">
              <a:solidFill>
                <a:schemeClr val="dk2"/>
              </a:solidFill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Source Sans Pro"/>
              <a:buChar char="●"/>
            </a:pPr>
            <a:r>
              <a:rPr lang="en" sz="1500" dirty="0">
                <a:solidFill>
                  <a:schemeClr val="dk2"/>
                </a:solidFill>
              </a:rPr>
              <a:t>Summer Bridge program for interested 8</a:t>
            </a:r>
            <a:r>
              <a:rPr lang="en" sz="1500" baseline="30000" dirty="0">
                <a:solidFill>
                  <a:schemeClr val="dk2"/>
                </a:solidFill>
              </a:rPr>
              <a:t>th</a:t>
            </a:r>
            <a:r>
              <a:rPr lang="en" sz="1500" dirty="0">
                <a:solidFill>
                  <a:schemeClr val="dk2"/>
                </a:solidFill>
              </a:rPr>
              <a:t> grade students</a:t>
            </a:r>
            <a:endParaRPr sz="1500" dirty="0">
              <a:solidFill>
                <a:srgbClr val="000000"/>
              </a:solidFill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7450" y="733625"/>
            <a:ext cx="4364824" cy="377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body" idx="2"/>
          </p:nvPr>
        </p:nvSpPr>
        <p:spPr>
          <a:xfrm>
            <a:off x="85175" y="152400"/>
            <a:ext cx="4352700" cy="49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58"/>
              <a:buFont typeface="Arial"/>
              <a:buNone/>
            </a:pPr>
            <a:r>
              <a:rPr lang="en" sz="1520" b="1" u="sng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EMUHSD GRADUATION REQUIREMENTS</a:t>
            </a:r>
            <a:r>
              <a:rPr lang="en" sz="1420" b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420" b="1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58"/>
              <a:buFont typeface="Arial"/>
              <a:buNone/>
            </a:pPr>
            <a:r>
              <a:rPr lang="en" sz="1090" b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English:  40</a:t>
            </a:r>
            <a:endParaRPr sz="1090" b="1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58"/>
              <a:buFont typeface="Arial"/>
              <a:buNone/>
            </a:pPr>
            <a:r>
              <a:rPr lang="en" sz="1090" b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Science (Biology and Physical 10 credits each) 20 </a:t>
            </a:r>
            <a:endParaRPr sz="1090" b="1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58"/>
              <a:buFont typeface="Arial"/>
              <a:buNone/>
            </a:pPr>
            <a:r>
              <a:rPr lang="en" sz="1090" b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Health:  05 </a:t>
            </a:r>
            <a:endParaRPr sz="1090" b="1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58"/>
              <a:buFont typeface="Arial"/>
              <a:buNone/>
            </a:pPr>
            <a:r>
              <a:rPr lang="en" sz="1090" b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Mathematics (Including Integrated 1)  20 </a:t>
            </a:r>
            <a:endParaRPr sz="1090" b="1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58"/>
              <a:buFont typeface="Arial"/>
              <a:buNone/>
            </a:pPr>
            <a:r>
              <a:rPr lang="en" sz="1090" b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World History: 10 </a:t>
            </a:r>
            <a:endParaRPr sz="1090" b="1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58"/>
              <a:buFont typeface="Arial"/>
              <a:buNone/>
            </a:pPr>
            <a:r>
              <a:rPr lang="en" sz="1090" b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United States History:  10</a:t>
            </a:r>
            <a:endParaRPr sz="1090" b="1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58"/>
              <a:buFont typeface="Arial"/>
              <a:buNone/>
            </a:pPr>
            <a:r>
              <a:rPr lang="en" sz="1090" b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Economics:  05 </a:t>
            </a:r>
            <a:endParaRPr sz="1090" b="1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58"/>
              <a:buFont typeface="Arial"/>
              <a:buNone/>
            </a:pPr>
            <a:r>
              <a:rPr lang="en" sz="1090" b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U.S. Government: 05 </a:t>
            </a:r>
            <a:endParaRPr sz="1090" b="1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58"/>
              <a:buFont typeface="Arial"/>
              <a:buNone/>
            </a:pPr>
            <a:r>
              <a:rPr lang="en" sz="1090" b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Physical Education: 20 </a:t>
            </a:r>
            <a:endParaRPr sz="1090" b="1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58"/>
              <a:buFont typeface="Arial"/>
              <a:buNone/>
            </a:pPr>
            <a:r>
              <a:rPr lang="en" sz="1090" b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Fine Arts, Foreign Language, or CTE: 10 </a:t>
            </a:r>
            <a:endParaRPr sz="1090" b="1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58"/>
              <a:buFont typeface="Arial"/>
              <a:buNone/>
            </a:pPr>
            <a:r>
              <a:rPr lang="en" sz="1090" b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Ethnic Studies: 05  (class of 2024 and beyond)</a:t>
            </a:r>
            <a:endParaRPr sz="1090" b="1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58"/>
              <a:buFont typeface="Arial"/>
              <a:buNone/>
            </a:pPr>
            <a:r>
              <a:rPr lang="en" sz="1090" b="1" u="sng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Subtotal</a:t>
            </a:r>
            <a:r>
              <a:rPr lang="en" sz="1090" b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145 </a:t>
            </a:r>
            <a:endParaRPr sz="1090" b="1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58"/>
              <a:buFont typeface="Arial"/>
              <a:buNone/>
            </a:pPr>
            <a:r>
              <a:rPr lang="en" sz="1090" b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Elective Subjects  75 </a:t>
            </a:r>
            <a:endParaRPr sz="1090" b="1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58"/>
              <a:buFont typeface="Arial"/>
              <a:buNone/>
            </a:pPr>
            <a:r>
              <a:rPr lang="en" sz="1290" b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Total credits required for graduation 220 </a:t>
            </a:r>
            <a:endParaRPr sz="1290" b="1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5000"/>
              </a:lnSpc>
              <a:spcBef>
                <a:spcPts val="1000"/>
              </a:spcBef>
              <a:spcAft>
                <a:spcPts val="1200"/>
              </a:spcAft>
              <a:buSzPts val="358"/>
              <a:buNone/>
            </a:pPr>
            <a:endParaRPr sz="385"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0425" y="700800"/>
            <a:ext cx="4080451" cy="3060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372350" y="134700"/>
            <a:ext cx="8376900" cy="93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720"/>
              <a:t>Mountain View High School Website: </a:t>
            </a:r>
            <a:r>
              <a:rPr lang="en" sz="3720" u="sng">
                <a:solidFill>
                  <a:srgbClr val="FFF2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emuhsd.org/mvhs</a:t>
            </a:r>
            <a:endParaRPr sz="3720">
              <a:solidFill>
                <a:srgbClr val="FFF2CC"/>
              </a:solidFill>
            </a:endParaRPr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07000" y="1307925"/>
            <a:ext cx="6530002" cy="353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731</Words>
  <Application>Microsoft Macintosh PowerPoint</Application>
  <PresentationFormat>On-screen Show (16:9)</PresentationFormat>
  <Paragraphs>102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Raleway</vt:lpstr>
      <vt:lpstr>Times New Roman</vt:lpstr>
      <vt:lpstr>Source Sans Pro</vt:lpstr>
      <vt:lpstr>Arial</vt:lpstr>
      <vt:lpstr>Plum</vt:lpstr>
      <vt:lpstr>The Roadmap to High School The Enrollment Process 2025-2026</vt:lpstr>
      <vt:lpstr>Today’s Agenda</vt:lpstr>
      <vt:lpstr>Welcome to MVHS</vt:lpstr>
      <vt:lpstr>Spanish Language Placement Exam</vt:lpstr>
      <vt:lpstr>8th grade High School Preview Day  January 17, 2025 9am - 12pm @ Mountain View HS</vt:lpstr>
      <vt:lpstr>EMUHSD Pre-Registration Dates 2024-2025 school year</vt:lpstr>
      <vt:lpstr>Pre-Registration Process 2025-2026</vt:lpstr>
      <vt:lpstr>PowerPoint Presentation</vt:lpstr>
      <vt:lpstr>Mountain View High School Website: emuhsd.org/mvhs</vt:lpstr>
      <vt:lpstr>El Monte Union High School District Website  www.emuhsd.org </vt:lpstr>
      <vt:lpstr>Access for All </vt:lpstr>
      <vt:lpstr>PowerPoint Presentation</vt:lpstr>
      <vt:lpstr>OLR: Online Registration 2024-2025</vt:lpstr>
      <vt:lpstr>MVHS Bell Schedule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Roadmap to High School The Enrollment Process 2024-2025</dc:title>
  <cp:lastModifiedBy>Microsoft Office User</cp:lastModifiedBy>
  <cp:revision>4</cp:revision>
  <dcterms:modified xsi:type="dcterms:W3CDTF">2024-12-09T20:23:15Z</dcterms:modified>
</cp:coreProperties>
</file>